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7" r:id="rId3"/>
    <p:sldId id="268" r:id="rId4"/>
    <p:sldId id="259" r:id="rId5"/>
    <p:sldId id="262" r:id="rId6"/>
    <p:sldId id="260" r:id="rId7"/>
    <p:sldId id="265" r:id="rId8"/>
    <p:sldId id="264" r:id="rId9"/>
    <p:sldId id="267" r:id="rId10"/>
    <p:sldId id="266" r:id="rId11"/>
    <p:sldId id="269" r:id="rId12"/>
    <p:sldId id="270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F5F5F"/>
    <a:srgbClr val="F3F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64" d="100"/>
          <a:sy n="64" d="100"/>
        </p:scale>
        <p:origin x="-1566" y="-204"/>
      </p:cViewPr>
      <p:guideLst>
        <p:guide orient="horz" pos="832"/>
        <p:guide orient="horz" pos="3940"/>
        <p:guide orient="horz" pos="699"/>
        <p:guide orient="horz" pos="301"/>
        <p:guide pos="295"/>
        <p:guide pos="546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69" d="100"/>
          <a:sy n="69" d="100"/>
        </p:scale>
        <p:origin x="-3318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2E38E2-527A-4133-B1DE-2ADF5CF178AC}" type="datetimeFigureOut">
              <a:rPr lang="en-US" smtClean="0"/>
              <a:pPr/>
              <a:t>7/21/2014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4BE9DF-B552-44F4-8EE0-51A50E41D062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59560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EE8790-F40B-4A8D-A5D0-2CA7719D3FC1}" type="datetimeFigureOut">
              <a:rPr lang="en-US" smtClean="0"/>
              <a:pPr/>
              <a:t>7/21/2014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34111F-A25C-4A75-9678-7B2069A1CC3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24881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4111F-A25C-4A75-9678-7B2069A1CC3E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Design: Could</a:t>
            </a:r>
            <a:r>
              <a:rPr lang="en-AU" baseline="0" dirty="0" smtClean="0"/>
              <a:t> we make these icons more appropriate. The </a:t>
            </a:r>
            <a:r>
              <a:rPr lang="en-AU" baseline="0" dirty="0" err="1" smtClean="0"/>
              <a:t>sellsheet</a:t>
            </a:r>
            <a:r>
              <a:rPr lang="en-AU" baseline="0" dirty="0" smtClean="0"/>
              <a:t> had some good speakerphones, rings around heads, speech bubbles </a:t>
            </a:r>
            <a:r>
              <a:rPr lang="en-AU" baseline="0" dirty="0" err="1" smtClean="0"/>
              <a:t>etc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34111F-A25C-4A75-9678-7B2069A1CC3E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3908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mtClean="0"/>
              <a:t>Create relevant </a:t>
            </a:r>
            <a:r>
              <a:rPr lang="en-AU" dirty="0" smtClean="0"/>
              <a:t>icons</a:t>
            </a:r>
            <a:r>
              <a:rPr lang="en-AU" baseline="0" dirty="0" smtClean="0"/>
              <a:t> for these </a:t>
            </a:r>
            <a:r>
              <a:rPr lang="en-AU" baseline="0" smtClean="0"/>
              <a:t>points also.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41265-56FC-46C3-BAA2-10281674774C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9811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Create relevant icons</a:t>
            </a:r>
            <a:r>
              <a:rPr lang="en-AU" baseline="0" dirty="0" smtClean="0"/>
              <a:t>/ visual support for these points also.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41265-56FC-46C3-BAA2-10281674774C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98110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E41265-56FC-46C3-BAA2-10281674774C}" type="slidenum">
              <a:rPr lang="en-GB" smtClean="0"/>
              <a:pPr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789811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ChangeArrowheads="1"/>
          </p:cNvSpPr>
          <p:nvPr>
            <p:ph type="ctrTitle" sz="quarter" hasCustomPrompt="1"/>
          </p:nvPr>
        </p:nvSpPr>
        <p:spPr>
          <a:xfrm>
            <a:off x="457200" y="914400"/>
            <a:ext cx="5715000" cy="1524000"/>
          </a:xfrm>
        </p:spPr>
        <p:txBody>
          <a:bodyPr anchor="t"/>
          <a:lstStyle>
            <a:lvl1pPr>
              <a:defRPr sz="410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51204" name="Rectangle 4"/>
          <p:cNvSpPr>
            <a:spLocks noGrp="1" noChangeArrowheads="1"/>
          </p:cNvSpPr>
          <p:nvPr>
            <p:ph type="subTitle" sz="quarter" idx="1" hasCustomPrompt="1"/>
          </p:nvPr>
        </p:nvSpPr>
        <p:spPr>
          <a:xfrm>
            <a:off x="457200" y="2895600"/>
            <a:ext cx="5711825" cy="1371600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bg2"/>
                </a:solidFill>
                <a:latin typeface="Century Gothic" pitchFamily="34" charset="0"/>
              </a:defRPr>
            </a:lvl1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65718"/>
            <a:ext cx="9144000" cy="59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Rectangle 10"/>
          <p:cNvSpPr/>
          <p:nvPr userDrawn="1"/>
        </p:nvSpPr>
        <p:spPr>
          <a:xfrm>
            <a:off x="0" y="0"/>
            <a:ext cx="9144000" cy="192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0" y="173255"/>
            <a:ext cx="9144000" cy="673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 flipV="1">
            <a:off x="0" y="6819499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 descr="GMI-NEW-graytext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340410" y="4970325"/>
            <a:ext cx="2007827" cy="1285009"/>
          </a:xfrm>
          <a:prstGeom prst="rect">
            <a:avLst/>
          </a:prstGeom>
        </p:spPr>
      </p:pic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0" cap="all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953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953000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426027"/>
            <a:ext cx="8229600" cy="706582"/>
          </a:xfrm>
        </p:spPr>
        <p:txBody>
          <a:bodyPr/>
          <a:lstStyle>
            <a:lvl1pPr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265718"/>
            <a:ext cx="9144000" cy="592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457200"/>
            <a:ext cx="8229600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95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50181" name="Text Box 5"/>
          <p:cNvSpPr txBox="1">
            <a:spLocks noChangeArrowheads="1"/>
          </p:cNvSpPr>
          <p:nvPr/>
        </p:nvSpPr>
        <p:spPr bwMode="auto">
          <a:xfrm>
            <a:off x="467589" y="6515533"/>
            <a:ext cx="5410200" cy="21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800" dirty="0">
                <a:solidFill>
                  <a:srgbClr val="808080"/>
                </a:solidFill>
                <a:latin typeface="+mn-lt"/>
              </a:rPr>
              <a:t>Copyright © </a:t>
            </a:r>
            <a:r>
              <a:rPr lang="en-US" sz="800" dirty="0" smtClean="0">
                <a:solidFill>
                  <a:srgbClr val="808080"/>
                </a:solidFill>
                <a:latin typeface="+mn-lt"/>
              </a:rPr>
              <a:t>2014 GMI. </a:t>
            </a:r>
            <a:r>
              <a:rPr lang="en-US" sz="800" dirty="0">
                <a:solidFill>
                  <a:srgbClr val="808080"/>
                </a:solidFill>
                <a:latin typeface="+mn-lt"/>
              </a:rPr>
              <a:t>Proprietary and Confidential. All rights reserved.</a:t>
            </a:r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19250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 userDrawn="1"/>
        </p:nvSpPr>
        <p:spPr>
          <a:xfrm>
            <a:off x="0" y="173255"/>
            <a:ext cx="9144000" cy="67377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 userDrawn="1"/>
        </p:nvSpPr>
        <p:spPr>
          <a:xfrm flipV="1">
            <a:off x="0" y="6819499"/>
            <a:ext cx="9144000" cy="4571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 descr="GMI-NEW-graytext.png"/>
          <p:cNvPicPr>
            <a:picLocks noChangeAspect="1"/>
          </p:cNvPicPr>
          <p:nvPr userDrawn="1"/>
        </p:nvPicPr>
        <p:blipFill>
          <a:blip r:embed="rId10" cstate="print"/>
          <a:stretch>
            <a:fillRect/>
          </a:stretch>
        </p:blipFill>
        <p:spPr>
          <a:xfrm>
            <a:off x="7929350" y="6338456"/>
            <a:ext cx="730608" cy="467589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</p:sldLayoutIdLst>
  <p:transition spd="slow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rgbClr val="5F5F5F"/>
          </a:solidFill>
          <a:latin typeface="Century Gothic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Char char="•"/>
        <a:defRPr sz="2200">
          <a:solidFill>
            <a:srgbClr val="5F5F5F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Font typeface="Arial" pitchFamily="34" charset="0"/>
        <a:buChar char="◦"/>
        <a:defRPr sz="2000">
          <a:solidFill>
            <a:srgbClr val="5F5F5F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5F5F5F"/>
        </a:buClr>
        <a:buChar char="•"/>
        <a:defRPr>
          <a:solidFill>
            <a:srgbClr val="5F5F5F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–"/>
        <a:defRPr>
          <a:solidFill>
            <a:srgbClr val="5F5F5F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>
          <a:solidFill>
            <a:srgbClr val="5F5F5F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>
          <a:solidFill>
            <a:srgbClr val="5F5F5F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>
          <a:solidFill>
            <a:srgbClr val="5F5F5F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>
          <a:solidFill>
            <a:srgbClr val="5F5F5F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bg2"/>
        </a:buClr>
        <a:buChar char="»"/>
        <a:defRPr>
          <a:solidFill>
            <a:srgbClr val="5F5F5F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2226040" y="1320800"/>
            <a:ext cx="5715000" cy="1524000"/>
          </a:xfrm>
        </p:spPr>
        <p:txBody>
          <a:bodyPr/>
          <a:lstStyle/>
          <a:p>
            <a:r>
              <a:rPr lang="en-AU" dirty="0" smtClean="0"/>
              <a:t>GMI</a:t>
            </a:r>
            <a:br>
              <a:rPr lang="en-AU" dirty="0" smtClean="0"/>
            </a:br>
            <a:r>
              <a:rPr lang="en-AU" dirty="0" smtClean="0"/>
              <a:t>COMMUNITIES</a:t>
            </a:r>
            <a:endParaRPr lang="en-AU" dirty="0"/>
          </a:p>
        </p:txBody>
      </p:sp>
      <p:sp>
        <p:nvSpPr>
          <p:cNvPr id="7" name="Subtitle 6"/>
          <p:cNvSpPr>
            <a:spLocks noGrp="1"/>
          </p:cNvSpPr>
          <p:nvPr>
            <p:ph type="subTitle" sz="quarter" idx="1"/>
          </p:nvPr>
        </p:nvSpPr>
        <p:spPr>
          <a:xfrm>
            <a:off x="457200" y="3267856"/>
            <a:ext cx="5711825" cy="999343"/>
          </a:xfrm>
        </p:spPr>
        <p:txBody>
          <a:bodyPr/>
          <a:lstStyle/>
          <a:p>
            <a:r>
              <a:rPr lang="en-US" dirty="0" smtClean="0"/>
              <a:t>BE PART OF THE CONSUMER CONVERSATION</a:t>
            </a:r>
            <a:endParaRPr lang="en-US" dirty="0"/>
          </a:p>
        </p:txBody>
      </p:sp>
      <p:pic>
        <p:nvPicPr>
          <p:cNvPr id="3" name="Picture 2" descr="communitie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8216" y="1214593"/>
            <a:ext cx="1533715" cy="155731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WHAT DOES IT LOOK LIKE?</a:t>
            </a:r>
            <a:br>
              <a:rPr lang="en-AU" dirty="0" smtClean="0"/>
            </a:br>
            <a:r>
              <a:rPr lang="en-AU" sz="1400" dirty="0" smtClean="0">
                <a:solidFill>
                  <a:srgbClr val="FF0000"/>
                </a:solidFill>
              </a:rPr>
              <a:t> (CUSTOMISE PRE-MEETING- DEMO VIDEO TO FOLLOW)</a:t>
            </a:r>
            <a:endParaRPr lang="en-AU" sz="1400" dirty="0">
              <a:solidFill>
                <a:srgbClr val="FF0000"/>
              </a:solidFill>
            </a:endParaRPr>
          </a:p>
        </p:txBody>
      </p:sp>
      <p:pic>
        <p:nvPicPr>
          <p:cNvPr id="5" name="pasted-image.pdf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974360" y="1259174"/>
            <a:ext cx="7189862" cy="502180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48418608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>
          <a:xfrm>
            <a:off x="457200" y="914400"/>
            <a:ext cx="5715000" cy="1692322"/>
          </a:xfrm>
        </p:spPr>
        <p:txBody>
          <a:bodyPr/>
          <a:lstStyle/>
          <a:p>
            <a:r>
              <a:rPr lang="en-US" dirty="0" smtClean="0"/>
              <a:t>WE MAKE RESEARCH </a:t>
            </a:r>
            <a:r>
              <a:rPr lang="en-US" sz="6600" dirty="0" smtClean="0">
                <a:solidFill>
                  <a:schemeClr val="bg1">
                    <a:lumMod val="50000"/>
                  </a:schemeClr>
                </a:solidFill>
              </a:rPr>
              <a:t>EASY</a:t>
            </a:r>
            <a:endParaRPr lang="en-US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type="subTitle" sz="quarter" idx="1"/>
          </p:nvPr>
        </p:nvSpPr>
        <p:spPr>
          <a:xfrm>
            <a:off x="457200" y="2895600"/>
            <a:ext cx="5957248" cy="1371600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At GMI, we provide the tools and expertise needed to generate high quality, efficient and dependable research results.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47140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dirty="0" smtClean="0"/>
              <a:t>THANK YOU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type="subTitle" sz="quarter" idx="1"/>
          </p:nvPr>
        </p:nvSpPr>
        <p:spPr>
          <a:xfrm>
            <a:off x="457200" y="2178907"/>
            <a:ext cx="5711825" cy="2183027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For more information, please contact:</a:t>
            </a:r>
          </a:p>
          <a:p>
            <a:endParaRPr lang="en-US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Sales Rep Name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Sales Rep Phone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Sales Rep Email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53166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Picture 3" descr="K:\Marketing\Marketing\2.1 Artfiles\Image library\Communities\High street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37" r="9782" b="21780"/>
          <a:stretch/>
        </p:blipFill>
        <p:spPr bwMode="auto">
          <a:xfrm>
            <a:off x="0" y="0"/>
            <a:ext cx="9156022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Shape 35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5F5F5F">
              <a:alpha val="40000"/>
            </a:srgbClr>
          </a:solidFill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none" lIns="50800" tIns="50800" rIns="50800" bIns="50800" anchor="ctr">
            <a:noAutofit/>
          </a:bodyPr>
          <a:lstStyle/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6600" kern="0" dirty="0" smtClean="0">
              <a:solidFill>
                <a:srgbClr val="FFFFFF"/>
              </a:solidFill>
              <a:latin typeface="+mj-lt"/>
              <a:ea typeface="Helvetica"/>
              <a:cs typeface="Helvetica"/>
              <a:sym typeface="Helvetica"/>
            </a:endParaRP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lang="en-AU" sz="6600" kern="0" dirty="0" smtClean="0">
                <a:solidFill>
                  <a:srgbClr val="FFFFFF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BE PART OF THE</a:t>
            </a: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lang="en-AU" sz="6600" kern="0" dirty="0">
                <a:solidFill>
                  <a:srgbClr val="F7964C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CONSUMER</a:t>
            </a:r>
            <a:endParaRPr sz="6600" kern="0" dirty="0">
              <a:solidFill>
                <a:srgbClr val="F7964C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  <a:latin typeface="+mj-lt"/>
              <a:ea typeface="Helvetica"/>
              <a:cs typeface="Helvetica"/>
              <a:sym typeface="Helvetica"/>
            </a:endParaRP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sz="6600" kern="0" dirty="0" smtClean="0">
                <a:solidFill>
                  <a:srgbClr val="F7964C"/>
                </a:solidFill>
                <a:effectLst>
                  <a:glow rad="228600">
                    <a:schemeClr val="tx1"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CONVERSATION</a:t>
            </a:r>
            <a:endParaRPr lang="en-AU" sz="6600" kern="0" dirty="0" smtClean="0">
              <a:solidFill>
                <a:srgbClr val="F7964C"/>
              </a:solidFill>
              <a:effectLst>
                <a:glow rad="228600">
                  <a:schemeClr val="tx1">
                    <a:alpha val="40000"/>
                  </a:schemeClr>
                </a:glow>
              </a:effectLst>
              <a:latin typeface="+mj-lt"/>
              <a:ea typeface="Helvetica"/>
              <a:cs typeface="Helvetica"/>
              <a:sym typeface="Helvetica"/>
            </a:endParaRP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6600" b="1" kern="0" dirty="0">
              <a:solidFill>
                <a:srgbClr val="F7964C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6600" b="1" kern="0" dirty="0" smtClean="0">
              <a:solidFill>
                <a:srgbClr val="F7964C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6600" b="1" kern="0" dirty="0">
              <a:solidFill>
                <a:srgbClr val="F7964C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algn="ctr" defTabSz="137160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sz="6600" b="1" kern="0" dirty="0">
              <a:solidFill>
                <a:srgbClr val="F7964C"/>
              </a:solidFill>
              <a:latin typeface="Helvetica"/>
              <a:ea typeface="Helvetica"/>
              <a:cs typeface="Helvetica"/>
              <a:sym typeface="Helvetica"/>
            </a:endParaRPr>
          </a:p>
        </p:txBody>
      </p:sp>
      <p:pic>
        <p:nvPicPr>
          <p:cNvPr id="6" name="Picture 5" descr="GMI-white_tex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925456" y="5171713"/>
            <a:ext cx="1565105" cy="878995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K:\Marketing\Marketing\2.1 Artfiles\Image library\Communities\Listening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88" r="567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5F5F5F">
              <a:alpha val="60000"/>
            </a:srgbClr>
          </a:solidFill>
        </p:spPr>
        <p:txBody>
          <a:bodyPr wrap="square" rtlCol="0">
            <a:noAutofit/>
          </a:bodyPr>
          <a:lstStyle/>
          <a:p>
            <a:pPr algn="ctr"/>
            <a:endParaRPr lang="en-US" sz="4400" b="1" dirty="0" smtClean="0">
              <a:solidFill>
                <a:schemeClr val="bg1"/>
              </a:solidFill>
              <a:latin typeface="+mj-lt"/>
            </a:endParaRPr>
          </a:p>
          <a:p>
            <a:pPr algn="ctr"/>
            <a:endParaRPr lang="en-US" sz="4400" b="1" dirty="0" smtClean="0">
              <a:solidFill>
                <a:schemeClr val="bg1"/>
              </a:solidFill>
              <a:latin typeface="+mj-lt"/>
            </a:endParaRP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</a:effectLst>
                <a:latin typeface="+mj-lt"/>
              </a:rPr>
              <a:t>PEOPLE ARE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</a:effectLst>
                <a:latin typeface="+mj-lt"/>
              </a:rPr>
              <a:t>TALKING ABOUT </a:t>
            </a:r>
          </a:p>
          <a:p>
            <a:pPr algn="ctr"/>
            <a:r>
              <a:rPr lang="en-US" sz="4400" dirty="0" smtClean="0">
                <a:solidFill>
                  <a:schemeClr val="tx2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</a:effectLst>
                <a:latin typeface="+mj-lt"/>
              </a:rPr>
              <a:t>YOUR BRAND.</a:t>
            </a:r>
          </a:p>
          <a:p>
            <a:pPr algn="ctr"/>
            <a:endParaRPr lang="en-US" sz="4400" dirty="0">
              <a:solidFill>
                <a:schemeClr val="bg1"/>
              </a:solidFill>
              <a:effectLst>
                <a:glow rad="228600">
                  <a:schemeClr val="bg1">
                    <a:lumMod val="50000"/>
                    <a:alpha val="40000"/>
                  </a:schemeClr>
                </a:glow>
              </a:effectLst>
              <a:latin typeface="+mj-lt"/>
            </a:endParaRP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</a:effectLst>
                <a:latin typeface="+mj-lt"/>
              </a:rPr>
              <a:t>WE HELP Y0U </a:t>
            </a:r>
          </a:p>
          <a:p>
            <a:pPr algn="ctr"/>
            <a:r>
              <a:rPr lang="en-US" sz="4400" dirty="0" smtClean="0">
                <a:solidFill>
                  <a:schemeClr val="bg1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</a:effectLst>
                <a:latin typeface="+mj-lt"/>
              </a:rPr>
              <a:t>HEAR THEM.</a:t>
            </a:r>
          </a:p>
          <a:p>
            <a:pPr algn="ctr"/>
            <a:endParaRPr lang="en-US" sz="4400" b="1" dirty="0">
              <a:solidFill>
                <a:schemeClr val="bg1"/>
              </a:solidFill>
              <a:latin typeface="+mj-lt"/>
            </a:endParaRPr>
          </a:p>
          <a:p>
            <a:pPr algn="ctr"/>
            <a:endParaRPr lang="en-US" sz="4400" b="1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494383538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1701050"/>
            <a:ext cx="3653982" cy="27392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smtClean="0">
                <a:latin typeface="+mj-lt"/>
              </a:rPr>
              <a:t>WHAT IS A RESEARCH </a:t>
            </a:r>
            <a:r>
              <a:rPr lang="en-US" sz="4000" dirty="0" smtClean="0">
                <a:latin typeface="+mj-lt"/>
              </a:rPr>
              <a:t>COMMUNITY?</a:t>
            </a:r>
          </a:p>
          <a:p>
            <a:endParaRPr lang="en-US" sz="4400" b="1" dirty="0">
              <a:latin typeface="+mj-lt"/>
            </a:endParaRPr>
          </a:p>
        </p:txBody>
      </p:sp>
      <p:pic>
        <p:nvPicPr>
          <p:cNvPr id="6" name="brandvillage_049 crop.jpg"/>
          <p:cNvPicPr/>
          <p:nvPr/>
        </p:nvPicPr>
        <p:blipFill rotWithShape="1">
          <a:blip r:embed="rId2" cstate="print">
            <a:extLst/>
          </a:blip>
          <a:srcRect l="259" t="8669" r="183"/>
          <a:stretch/>
        </p:blipFill>
        <p:spPr>
          <a:xfrm>
            <a:off x="4452079" y="0"/>
            <a:ext cx="4691921" cy="6858000"/>
          </a:xfrm>
          <a:prstGeom prst="rect">
            <a:avLst/>
          </a:prstGeom>
          <a:ln w="12700">
            <a:miter lim="400000"/>
          </a:ln>
        </p:spPr>
      </p:pic>
      <p:sp>
        <p:nvSpPr>
          <p:cNvPr id="2" name="Rectangle 1"/>
          <p:cNvSpPr/>
          <p:nvPr/>
        </p:nvSpPr>
        <p:spPr>
          <a:xfrm>
            <a:off x="4452078" y="0"/>
            <a:ext cx="4691922" cy="6858000"/>
          </a:xfrm>
          <a:prstGeom prst="rect">
            <a:avLst/>
          </a:prstGeom>
          <a:solidFill>
            <a:srgbClr val="5F5F5F">
              <a:alpha val="52941"/>
            </a:srgbClr>
          </a:solidFill>
        </p:spPr>
        <p:txBody>
          <a:bodyPr wrap="square">
            <a:noAutofit/>
          </a:bodyPr>
          <a:lstStyle/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lang="en-AU" sz="3600" dirty="0" smtClean="0">
                <a:solidFill>
                  <a:srgbClr val="FFFFFF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A TOOL USED BY BRANDS TO </a:t>
            </a: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lang="en-AU" sz="3600" dirty="0" smtClean="0">
                <a:solidFill>
                  <a:schemeClr val="tx2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ENGAGE</a:t>
            </a:r>
            <a:r>
              <a:rPr lang="en-AU" sz="3600" dirty="0" smtClean="0">
                <a:solidFill>
                  <a:srgbClr val="FFFFFF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 IN RESEARCH-BASED CONVERSATIONS WITH PEOPLE ON AN </a:t>
            </a:r>
            <a:r>
              <a:rPr lang="en-AU" sz="3600" dirty="0" smtClean="0">
                <a:solidFill>
                  <a:schemeClr val="tx2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ONGOING</a:t>
            </a:r>
            <a:r>
              <a:rPr lang="en-AU" sz="3600" dirty="0" smtClean="0">
                <a:solidFill>
                  <a:srgbClr val="FFFFFF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 BASIS IN A </a:t>
            </a:r>
            <a:r>
              <a:rPr lang="en-AU" sz="3600" dirty="0" smtClean="0">
                <a:solidFill>
                  <a:schemeClr val="tx2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‘FAST’ </a:t>
            </a:r>
            <a:r>
              <a:rPr lang="en-AU" sz="3600" dirty="0" smtClean="0">
                <a:solidFill>
                  <a:srgbClr val="FFFFFF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AND </a:t>
            </a:r>
            <a:r>
              <a:rPr lang="en-AU" sz="3600" dirty="0" smtClean="0">
                <a:solidFill>
                  <a:schemeClr val="tx2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‘INEXPENSIVE’ </a:t>
            </a:r>
            <a:r>
              <a:rPr lang="en-AU" sz="3600" dirty="0" smtClean="0">
                <a:solidFill>
                  <a:srgbClr val="FFFFFF"/>
                </a:solidFill>
                <a:effectLst>
                  <a:glow rad="228600">
                    <a:schemeClr val="tx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WAY.</a:t>
            </a: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9841043" y="-4305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dirty="0"/>
              <a:t>An Online Research Community is a dedicated platform for a brand to interact with a specific target audience on an ongoing basis. </a:t>
            </a:r>
          </a:p>
        </p:txBody>
      </p:sp>
    </p:spTree>
    <p:extLst>
      <p:ext uri="{BB962C8B-B14F-4D97-AF65-F5344CB8AC3E}">
        <p14:creationId xmlns:p14="http://schemas.microsoft.com/office/powerpoint/2010/main" val="141840005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K:\Marketing\Marketing\2.1 Artfiles\Image library\Communities\Shopping bags.jpg"/>
          <p:cNvPicPr>
            <a:picLocks noChangeAspect="1" noChangeArrowheads="1"/>
          </p:cNvPicPr>
          <p:nvPr/>
        </p:nvPicPr>
        <p:blipFill rotWithShape="1">
          <a:blip r:embed="rId2" cstate="print">
            <a:duotone>
              <a:prstClr val="black"/>
              <a:schemeClr val="tx1">
                <a:lumMod val="75000"/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2" r="8060" b="6273"/>
          <a:stretch/>
        </p:blipFill>
        <p:spPr bwMode="auto">
          <a:xfrm>
            <a:off x="0" y="0"/>
            <a:ext cx="403235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0" y="0"/>
            <a:ext cx="4032354" cy="6858001"/>
          </a:xfrm>
          <a:prstGeom prst="rect">
            <a:avLst/>
          </a:prstGeom>
          <a:solidFill>
            <a:srgbClr val="5F5F5F">
              <a:alpha val="52941"/>
            </a:srgbClr>
          </a:solidFill>
        </p:spPr>
        <p:txBody>
          <a:bodyPr wrap="square">
            <a:noAutofit/>
          </a:bodyPr>
          <a:lstStyle/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lang="en-AU" sz="3600" dirty="0" smtClean="0">
                <a:solidFill>
                  <a:srgbClr val="FFFFFF"/>
                </a:solidFill>
                <a:effectLst>
                  <a:glow rad="228600">
                    <a:schemeClr val="bg1">
                      <a:lumMod val="50000"/>
                      <a:alpha val="40000"/>
                    </a:schemeClr>
                  </a:glow>
                </a:effectLst>
                <a:latin typeface="+mj-lt"/>
                <a:ea typeface="Helvetica"/>
                <a:cs typeface="Helvetica"/>
                <a:sym typeface="Helvetica"/>
              </a:rPr>
              <a:t>THE OFFER</a:t>
            </a: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 algn="ctr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endParaRPr lang="en-AU" sz="3600" b="1" dirty="0" smtClean="0">
              <a:solidFill>
                <a:srgbClr val="FFFFFF"/>
              </a:solidFill>
              <a:latin typeface="Helvetica"/>
              <a:ea typeface="Helvetica"/>
              <a:cs typeface="Helvetica"/>
              <a:sym typeface="Helvetica"/>
            </a:endParaRPr>
          </a:p>
          <a:p>
            <a:pPr lvl="0">
              <a:lnSpc>
                <a:spcPct val="80000"/>
              </a:lnSpc>
              <a:defRPr sz="1800">
                <a:solidFill>
                  <a:srgbClr val="000000"/>
                </a:solidFill>
              </a:defRPr>
            </a:pPr>
            <a:r>
              <a:rPr lang="en-AU" sz="3600" b="1" dirty="0" smtClean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rPr>
              <a:t> </a:t>
            </a:r>
            <a:endParaRPr lang="en-AU" sz="3600" b="1" dirty="0">
              <a:solidFill>
                <a:srgbClr val="F7964C"/>
              </a:solidFill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5" name="Shape 56"/>
          <p:cNvSpPr txBox="1">
            <a:spLocks/>
          </p:cNvSpPr>
          <p:nvPr/>
        </p:nvSpPr>
        <p:spPr>
          <a:xfrm>
            <a:off x="4425013" y="869428"/>
            <a:ext cx="4250675" cy="538532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lIns="0" tIns="0" rIns="0" bIns="0"/>
          <a:lstStyle>
            <a:lvl1pPr defTabSz="1371600">
              <a:spcBef>
                <a:spcPts val="200"/>
              </a:spcBef>
              <a:defRPr sz="7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  <a:lvl2pPr defTabSz="1371600">
              <a:spcBef>
                <a:spcPts val="200"/>
              </a:spcBef>
              <a:defRPr sz="7000" b="0" i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2pPr>
            <a:lvl3pPr defTabSz="1371600">
              <a:spcBef>
                <a:spcPts val="200"/>
              </a:spcBef>
              <a:defRPr sz="4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3pPr>
            <a:lvl4pPr defTabSz="1371600">
              <a:spcBef>
                <a:spcPts val="200"/>
              </a:spcBef>
              <a:defRPr sz="4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4pPr>
            <a:lvl5pPr defTabSz="1371600">
              <a:spcBef>
                <a:spcPts val="200"/>
              </a:spcBef>
              <a:defRPr sz="4800" b="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5pPr>
            <a:lvl6pPr indent="355600" defTabSz="1371600">
              <a:spcBef>
                <a:spcPts val="200"/>
              </a:spcBef>
              <a:defRPr sz="7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6pPr>
            <a:lvl7pPr indent="711200" defTabSz="1371600">
              <a:spcBef>
                <a:spcPts val="200"/>
              </a:spcBef>
              <a:defRPr sz="7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7pPr>
            <a:lvl8pPr indent="1066800" defTabSz="1371600">
              <a:spcBef>
                <a:spcPts val="200"/>
              </a:spcBef>
              <a:defRPr sz="7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8pPr>
            <a:lvl9pPr indent="1422400" defTabSz="1371600">
              <a:spcBef>
                <a:spcPts val="200"/>
              </a:spcBef>
              <a:defRPr sz="70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9pPr>
          </a:lstStyle>
          <a:p>
            <a:pPr marL="0" marR="0" lvl="0" indent="0" defTabSz="13716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000000"/>
                </a:solidFill>
              </a:defRPr>
            </a:pPr>
            <a:r>
              <a:rPr kumimoji="0" lang="en-A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Helvetica"/>
                <a:sym typeface="Helvetica"/>
              </a:rPr>
              <a:t>We make community based research more accessible. </a:t>
            </a:r>
          </a:p>
          <a:p>
            <a:pPr marL="0" marR="0" lvl="0" indent="0" defTabSz="13716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000000"/>
                </a:solidFill>
              </a:defRPr>
            </a:pPr>
            <a:endParaRPr kumimoji="0" lang="en-AU" sz="2400" b="0" i="0" u="none" strike="noStrike" kern="0" cap="none" spc="0" normalizeH="0" baseline="0" noProof="0" dirty="0" smtClean="0">
              <a:ln>
                <a:noFill/>
              </a:ln>
              <a:solidFill>
                <a:srgbClr val="F7964C"/>
              </a:solidFill>
              <a:effectLst/>
              <a:uLnTx/>
              <a:uFillTx/>
              <a:latin typeface="+mj-lt"/>
              <a:cs typeface="Helvetica"/>
              <a:sym typeface="Helvetica"/>
            </a:endParaRPr>
          </a:p>
          <a:p>
            <a:pPr marL="0" marR="0" lvl="0" indent="0" defTabSz="13716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000000"/>
                </a:solidFill>
              </a:defRPr>
            </a:pPr>
            <a:r>
              <a:rPr kumimoji="0" lang="en-A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C"/>
                </a:solidFill>
                <a:effectLst/>
                <a:uLnTx/>
                <a:uFillTx/>
                <a:latin typeface="+mj-lt"/>
                <a:cs typeface="Helvetica"/>
                <a:sym typeface="Helvetica"/>
              </a:rPr>
              <a:t>We removed the high cost of entry that has often limited brands being</a:t>
            </a:r>
            <a:r>
              <a:rPr kumimoji="0" lang="en-AU" sz="2400" b="0" i="0" u="none" strike="noStrike" kern="0" cap="none" spc="0" normalizeH="0" noProof="0" dirty="0" smtClean="0">
                <a:ln>
                  <a:noFill/>
                </a:ln>
                <a:solidFill>
                  <a:srgbClr val="F7964C"/>
                </a:solidFill>
                <a:effectLst/>
                <a:uLnTx/>
                <a:uFillTx/>
                <a:latin typeface="+mj-lt"/>
                <a:cs typeface="Helvetica"/>
                <a:sym typeface="Helvetica"/>
              </a:rPr>
              <a:t> </a:t>
            </a:r>
            <a:r>
              <a:rPr kumimoji="0" lang="en-A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F7964C"/>
                </a:solidFill>
                <a:effectLst/>
                <a:uLnTx/>
                <a:uFillTx/>
                <a:latin typeface="+mj-lt"/>
                <a:cs typeface="Helvetica"/>
                <a:sym typeface="Helvetica"/>
              </a:rPr>
              <a:t>able to enjoy the benefits of this type of research.</a:t>
            </a:r>
          </a:p>
          <a:p>
            <a:pPr marL="0" marR="0" lvl="0" indent="0" defTabSz="13716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000000"/>
                </a:solidFill>
              </a:defRPr>
            </a:pPr>
            <a:endParaRPr kumimoji="0" lang="en-AU" sz="2400" b="0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j-lt"/>
              <a:cs typeface="Helvetica"/>
              <a:sym typeface="Helvetica"/>
            </a:endParaRPr>
          </a:p>
          <a:p>
            <a:pPr marL="0" marR="0" lvl="0" indent="0" defTabSz="13716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000000"/>
                </a:solidFill>
              </a:defRPr>
            </a:pPr>
            <a:r>
              <a:rPr kumimoji="0" lang="en-AU" sz="2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cs typeface="Helvetica"/>
                <a:sym typeface="Helvetica"/>
              </a:rPr>
              <a:t>This helps you know what people want from your brand, and what you’re actually delivering.</a:t>
            </a:r>
          </a:p>
          <a:p>
            <a:pPr marL="0" marR="0" lvl="0" indent="0" defTabSz="1371600" eaLnBrk="1" fontAlgn="auto" latinLnBrk="0" hangingPunct="1">
              <a:lnSpc>
                <a:spcPct val="100000"/>
              </a:lnSpc>
              <a:spcBef>
                <a:spcPts val="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0">
                <a:solidFill>
                  <a:srgbClr val="000000"/>
                </a:solidFill>
              </a:defRPr>
            </a:pPr>
            <a:endParaRPr kumimoji="0" lang="en-AU" sz="20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"/>
              <a:cs typeface="Helvetica"/>
              <a:sym typeface="Helvetica"/>
            </a:endParaRPr>
          </a:p>
        </p:txBody>
      </p:sp>
    </p:spTree>
    <p:extLst>
      <p:ext uri="{BB962C8B-B14F-4D97-AF65-F5344CB8AC3E}">
        <p14:creationId xmlns:p14="http://schemas.microsoft.com/office/powerpoint/2010/main" val="3207161689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68313" y="4746645"/>
            <a:ext cx="4943136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4400" dirty="0" smtClean="0">
                <a:solidFill>
                  <a:schemeClr val="tx2"/>
                </a:solidFill>
                <a:latin typeface="+mj-lt"/>
              </a:rPr>
              <a:t>DISCOVER</a:t>
            </a:r>
            <a:r>
              <a:rPr lang="en-US" sz="3200" dirty="0" smtClean="0">
                <a:latin typeface="+mj-lt"/>
              </a:rPr>
              <a:t> </a:t>
            </a:r>
            <a:br>
              <a:rPr lang="en-US" sz="3200" dirty="0" smtClean="0">
                <a:latin typeface="+mj-lt"/>
              </a:rPr>
            </a:br>
            <a:r>
              <a:rPr lang="en-US" sz="2400" dirty="0" smtClean="0">
                <a:latin typeface="+mj-lt"/>
              </a:rPr>
              <a:t>ROBUST, ACTIONABLE INSIGHTS </a:t>
            </a:r>
            <a:r>
              <a:rPr lang="en-US" sz="2400" dirty="0">
                <a:latin typeface="+mj-lt"/>
              </a:rPr>
              <a:t>TO DRIVE </a:t>
            </a:r>
            <a:r>
              <a:rPr lang="en-US" sz="2400" dirty="0" smtClean="0">
                <a:latin typeface="+mj-lt"/>
              </a:rPr>
              <a:t>INFORMED </a:t>
            </a:r>
            <a:r>
              <a:rPr lang="en-US" sz="2400" dirty="0">
                <a:latin typeface="+mj-lt"/>
              </a:rPr>
              <a:t>DECISIONS</a:t>
            </a:r>
          </a:p>
        </p:txBody>
      </p:sp>
      <p:sp>
        <p:nvSpPr>
          <p:cNvPr id="6" name="Rectangle 5"/>
          <p:cNvSpPr/>
          <p:nvPr/>
        </p:nvSpPr>
        <p:spPr>
          <a:xfrm>
            <a:off x="468312" y="553995"/>
            <a:ext cx="4973117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sz="4400" dirty="0" smtClean="0">
                <a:solidFill>
                  <a:srgbClr val="FF9900"/>
                </a:solidFill>
                <a:latin typeface="Century Gothic"/>
              </a:rPr>
              <a:t>ENGAGE</a:t>
            </a:r>
            <a:r>
              <a:rPr lang="en-US" sz="4400" dirty="0" smtClean="0">
                <a:solidFill>
                  <a:srgbClr val="5F5F5F"/>
                </a:solidFill>
                <a:latin typeface="Century Gothic"/>
              </a:rPr>
              <a:t> </a:t>
            </a:r>
          </a:p>
          <a:p>
            <a:pPr lvl="0" algn="r"/>
            <a:r>
              <a:rPr lang="en-US" sz="2400" dirty="0" smtClean="0">
                <a:solidFill>
                  <a:srgbClr val="5F5F5F"/>
                </a:solidFill>
                <a:latin typeface="Century Gothic"/>
              </a:rPr>
              <a:t>WITH YOUR AUDIENCE WHEN, </a:t>
            </a:r>
          </a:p>
          <a:p>
            <a:pPr lvl="0" algn="r"/>
            <a:r>
              <a:rPr lang="en-US" sz="2400" dirty="0" smtClean="0">
                <a:solidFill>
                  <a:srgbClr val="5F5F5F"/>
                </a:solidFill>
                <a:latin typeface="Century Gothic"/>
              </a:rPr>
              <a:t>WHERE AND HOW YOU WANT</a:t>
            </a:r>
          </a:p>
        </p:txBody>
      </p:sp>
      <p:sp>
        <p:nvSpPr>
          <p:cNvPr id="7" name="Rectangle 6"/>
          <p:cNvSpPr/>
          <p:nvPr/>
        </p:nvSpPr>
        <p:spPr>
          <a:xfrm>
            <a:off x="3372787" y="2656768"/>
            <a:ext cx="4703295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4400" dirty="0" smtClean="0">
                <a:solidFill>
                  <a:srgbClr val="FF9900"/>
                </a:solidFill>
                <a:latin typeface="Century Gothic"/>
              </a:rPr>
              <a:t>COLLABORATE </a:t>
            </a:r>
          </a:p>
          <a:p>
            <a:pPr lvl="0"/>
            <a:r>
              <a:rPr lang="en-US" sz="2400" dirty="0" smtClean="0">
                <a:solidFill>
                  <a:srgbClr val="5F5F5F"/>
                </a:solidFill>
                <a:latin typeface="Century Gothic"/>
              </a:rPr>
              <a:t>WITH CONSUMERS TO DISCUSS, </a:t>
            </a:r>
            <a:br>
              <a:rPr lang="en-US" sz="2400" dirty="0" smtClean="0">
                <a:solidFill>
                  <a:srgbClr val="5F5F5F"/>
                </a:solidFill>
                <a:latin typeface="Century Gothic"/>
              </a:rPr>
            </a:br>
            <a:r>
              <a:rPr lang="en-US" sz="2400" dirty="0" smtClean="0">
                <a:solidFill>
                  <a:srgbClr val="5F5F5F"/>
                </a:solidFill>
                <a:latin typeface="Century Gothic"/>
              </a:rPr>
              <a:t>DEVELOP AND  DEBATE IDEAS</a:t>
            </a:r>
            <a:endParaRPr lang="en-US" sz="2400" dirty="0">
              <a:solidFill>
                <a:srgbClr val="5F5F5F"/>
              </a:solidFill>
              <a:latin typeface="Century Gothic"/>
            </a:endParaRPr>
          </a:p>
        </p:txBody>
      </p:sp>
      <p:pic>
        <p:nvPicPr>
          <p:cNvPr id="8" name="Picture 7" descr="icons_lightbulb_shining.png"/>
          <p:cNvPicPr>
            <a:picLocks noChangeAspect="1"/>
          </p:cNvPicPr>
          <p:nvPr/>
        </p:nvPicPr>
        <p:blipFill>
          <a:blip r:embed="rId3" cstate="print">
            <a:lum bright="10000"/>
          </a:blip>
          <a:stretch>
            <a:fillRect/>
          </a:stretch>
        </p:blipFill>
        <p:spPr>
          <a:xfrm>
            <a:off x="5771446" y="4791710"/>
            <a:ext cx="1398016" cy="1463040"/>
          </a:xfrm>
          <a:prstGeom prst="rect">
            <a:avLst/>
          </a:prstGeom>
        </p:spPr>
      </p:pic>
      <p:pic>
        <p:nvPicPr>
          <p:cNvPr id="10" name="Picture 9" descr="icons_conversation.pn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1634164" y="2756081"/>
            <a:ext cx="1398016" cy="1463040"/>
          </a:xfrm>
          <a:prstGeom prst="rect">
            <a:avLst/>
          </a:prstGeom>
        </p:spPr>
      </p:pic>
      <p:pic>
        <p:nvPicPr>
          <p:cNvPr id="12" name="Picture 11" descr="icons_people-rings.png"/>
          <p:cNvPicPr>
            <a:picLocks noChangeAspect="1"/>
          </p:cNvPicPr>
          <p:nvPr/>
        </p:nvPicPr>
        <p:blipFill>
          <a:blip r:embed="rId5" cstate="print">
            <a:lum bright="10000"/>
          </a:blip>
          <a:stretch>
            <a:fillRect/>
          </a:stretch>
        </p:blipFill>
        <p:spPr>
          <a:xfrm>
            <a:off x="5756450" y="604270"/>
            <a:ext cx="1398016" cy="146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58147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450849"/>
            <a:ext cx="8020781" cy="869951"/>
          </a:xfrm>
        </p:spPr>
        <p:txBody>
          <a:bodyPr/>
          <a:lstStyle/>
          <a:p>
            <a:r>
              <a:rPr lang="en-US" sz="3600" dirty="0">
                <a:solidFill>
                  <a:schemeClr val="bg2"/>
                </a:solidFill>
              </a:rPr>
              <a:t>BEST OF BOTH WORLDS</a:t>
            </a:r>
            <a:r>
              <a:rPr lang="en-US" sz="4800" dirty="0">
                <a:solidFill>
                  <a:schemeClr val="bg2"/>
                </a:solidFill>
              </a:rPr>
              <a:t/>
            </a:r>
            <a:br>
              <a:rPr lang="en-US" sz="4800" dirty="0">
                <a:solidFill>
                  <a:schemeClr val="bg2"/>
                </a:solidFill>
              </a:rPr>
            </a:br>
            <a:r>
              <a:rPr lang="en-US" sz="2400" dirty="0"/>
              <a:t>COMBINING QUALITATIVE AND QUANTITATIVE</a:t>
            </a:r>
          </a:p>
        </p:txBody>
      </p:sp>
      <p:sp>
        <p:nvSpPr>
          <p:cNvPr id="4" name="Rectangle 3"/>
          <p:cNvSpPr/>
          <p:nvPr/>
        </p:nvSpPr>
        <p:spPr>
          <a:xfrm>
            <a:off x="1488817" y="1989435"/>
            <a:ext cx="16127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latin typeface="+mj-lt"/>
              </a:rPr>
              <a:t>Build brand </a:t>
            </a:r>
            <a:r>
              <a:rPr lang="en-US" dirty="0" smtClean="0">
                <a:solidFill>
                  <a:schemeClr val="tx2"/>
                </a:solidFill>
                <a:latin typeface="+mj-lt"/>
              </a:rPr>
              <a:t>LOYALTY</a:t>
            </a:r>
            <a:r>
              <a:rPr lang="en-US" dirty="0" smtClean="0">
                <a:latin typeface="+mj-lt"/>
              </a:rPr>
              <a:t> by </a:t>
            </a:r>
            <a:r>
              <a:rPr lang="en-US" dirty="0">
                <a:latin typeface="+mj-lt"/>
              </a:rPr>
              <a:t>giving users the </a:t>
            </a:r>
            <a:r>
              <a:rPr lang="en-US" dirty="0" smtClean="0">
                <a:latin typeface="+mj-lt"/>
              </a:rPr>
              <a:t>inside </a:t>
            </a:r>
            <a:r>
              <a:rPr lang="en-US" dirty="0">
                <a:latin typeface="+mj-lt"/>
              </a:rPr>
              <a:t>story</a:t>
            </a:r>
          </a:p>
        </p:txBody>
      </p:sp>
      <p:sp>
        <p:nvSpPr>
          <p:cNvPr id="5" name="Rectangle 4"/>
          <p:cNvSpPr/>
          <p:nvPr/>
        </p:nvSpPr>
        <p:spPr>
          <a:xfrm>
            <a:off x="4460787" y="4142665"/>
            <a:ext cx="203285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+mj-lt"/>
              </a:rPr>
              <a:t>VALUE FOR MONEY </a:t>
            </a:r>
            <a:r>
              <a:rPr lang="en-US" dirty="0" smtClean="0">
                <a:latin typeface="+mj-lt"/>
              </a:rPr>
              <a:t>to </a:t>
            </a:r>
            <a:br>
              <a:rPr lang="en-US" dirty="0" smtClean="0">
                <a:latin typeface="+mj-lt"/>
              </a:rPr>
            </a:br>
            <a:r>
              <a:rPr lang="en-US" dirty="0" smtClean="0">
                <a:latin typeface="+mj-lt"/>
              </a:rPr>
              <a:t>free up your budget for activity</a:t>
            </a:r>
            <a:endParaRPr lang="en-US" dirty="0" smtClean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433384" y="4160880"/>
            <a:ext cx="242827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latin typeface="+mj-lt"/>
              </a:rPr>
              <a:t>Reach </a:t>
            </a:r>
          </a:p>
          <a:p>
            <a:pPr>
              <a:buNone/>
            </a:pPr>
            <a:r>
              <a:rPr lang="en-US" dirty="0" smtClean="0">
                <a:latin typeface="+mj-lt"/>
              </a:rPr>
              <a:t>members </a:t>
            </a:r>
          </a:p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+mj-lt"/>
              </a:rPr>
              <a:t>FASTER</a:t>
            </a:r>
            <a:r>
              <a:rPr lang="en-US" dirty="0" smtClean="0">
                <a:latin typeface="+mj-lt"/>
              </a:rPr>
              <a:t> than </a:t>
            </a:r>
          </a:p>
          <a:p>
            <a:pPr>
              <a:buNone/>
            </a:pPr>
            <a:r>
              <a:rPr lang="en-US" dirty="0" smtClean="0">
                <a:latin typeface="+mj-lt"/>
              </a:rPr>
              <a:t>face-to-face </a:t>
            </a:r>
          </a:p>
          <a:p>
            <a:pPr>
              <a:buNone/>
            </a:pPr>
            <a:r>
              <a:rPr lang="en-US" dirty="0" smtClean="0">
                <a:latin typeface="+mj-lt"/>
              </a:rPr>
              <a:t>focus groups</a:t>
            </a:r>
          </a:p>
        </p:txBody>
      </p:sp>
      <p:sp>
        <p:nvSpPr>
          <p:cNvPr id="7" name="Rectangle 6"/>
          <p:cNvSpPr/>
          <p:nvPr/>
        </p:nvSpPr>
        <p:spPr>
          <a:xfrm>
            <a:off x="7312030" y="2018379"/>
            <a:ext cx="1701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latin typeface="+mj-lt"/>
              </a:rPr>
              <a:t>Create your own </a:t>
            </a:r>
          </a:p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+mj-lt"/>
              </a:rPr>
              <a:t>CUSTOM</a:t>
            </a:r>
            <a:r>
              <a:rPr lang="en-US" dirty="0" smtClean="0">
                <a:solidFill>
                  <a:schemeClr val="bg2"/>
                </a:solidFill>
                <a:latin typeface="+mj-lt"/>
              </a:rPr>
              <a:t> </a:t>
            </a:r>
            <a:r>
              <a:rPr lang="en-US" dirty="0" smtClean="0">
                <a:latin typeface="+mj-lt"/>
              </a:rPr>
              <a:t>environment</a:t>
            </a:r>
            <a:endParaRPr lang="en-US" dirty="0" smtClean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460787" y="1988399"/>
            <a:ext cx="172076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latin typeface="+mj-lt"/>
              </a:rPr>
              <a:t>Encourage free-flowing </a:t>
            </a:r>
            <a:r>
              <a:rPr lang="en-US" dirty="0" smtClean="0">
                <a:solidFill>
                  <a:schemeClr val="tx2"/>
                </a:solidFill>
                <a:latin typeface="+mj-lt"/>
              </a:rPr>
              <a:t>DIALOGUE</a:t>
            </a:r>
            <a:r>
              <a:rPr lang="en-US" dirty="0" smtClean="0">
                <a:solidFill>
                  <a:schemeClr val="bg2"/>
                </a:solidFill>
                <a:latin typeface="+mj-lt"/>
              </a:rPr>
              <a:t> </a:t>
            </a:r>
            <a:r>
              <a:rPr lang="en-US" dirty="0" smtClean="0">
                <a:latin typeface="+mj-lt"/>
              </a:rPr>
              <a:t>and </a:t>
            </a:r>
            <a:r>
              <a:rPr lang="en-US" dirty="0">
                <a:latin typeface="+mj-lt"/>
              </a:rPr>
              <a:t>ideas</a:t>
            </a:r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645287" y="2613451"/>
            <a:ext cx="139631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676137" y="2613452"/>
            <a:ext cx="139631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6613873" y="2588092"/>
            <a:ext cx="139631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rot="5400000">
            <a:off x="543480" y="4854747"/>
            <a:ext cx="1594026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 rot="5400000">
            <a:off x="3558914" y="4886992"/>
            <a:ext cx="1594026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7514348" y="4136122"/>
            <a:ext cx="162965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latin typeface="+mj-lt"/>
              </a:rPr>
              <a:t>Harness</a:t>
            </a:r>
            <a:r>
              <a:rPr lang="en-US" dirty="0" smtClean="0">
                <a:solidFill>
                  <a:schemeClr val="bg2"/>
                </a:solidFill>
                <a:latin typeface="+mj-lt"/>
              </a:rPr>
              <a:t> </a:t>
            </a:r>
            <a:r>
              <a:rPr lang="en-US" dirty="0" smtClean="0">
                <a:solidFill>
                  <a:schemeClr val="tx2"/>
                </a:solidFill>
                <a:latin typeface="+mj-lt"/>
              </a:rPr>
              <a:t>MOBILE</a:t>
            </a:r>
            <a:r>
              <a:rPr lang="en-US" dirty="0" smtClean="0">
                <a:latin typeface="+mj-lt"/>
              </a:rPr>
              <a:t> to reach </a:t>
            </a:r>
            <a:r>
              <a:rPr lang="en-US" dirty="0">
                <a:latin typeface="+mj-lt"/>
              </a:rPr>
              <a:t>respondents </a:t>
            </a:r>
            <a:r>
              <a:rPr lang="en-US" dirty="0">
                <a:solidFill>
                  <a:schemeClr val="tx2"/>
                </a:solidFill>
                <a:latin typeface="+mj-lt"/>
              </a:rPr>
              <a:t>ON-THE-GO</a:t>
            </a: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6612475" y="4880449"/>
            <a:ext cx="1594026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 descr="icons_compas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71299" y="2107162"/>
            <a:ext cx="961136" cy="1005840"/>
          </a:xfrm>
          <a:prstGeom prst="rect">
            <a:avLst/>
          </a:prstGeom>
        </p:spPr>
      </p:pic>
      <p:pic>
        <p:nvPicPr>
          <p:cNvPr id="23" name="Picture 22" descr="icons_magnifyingperson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0174" y="4210225"/>
            <a:ext cx="961136" cy="1005840"/>
          </a:xfrm>
          <a:prstGeom prst="rect">
            <a:avLst/>
          </a:prstGeom>
        </p:spPr>
      </p:pic>
      <p:pic>
        <p:nvPicPr>
          <p:cNvPr id="28" name="Picture 27" descr="icons_laptop-conversation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283080" y="2066534"/>
            <a:ext cx="961136" cy="1005840"/>
          </a:xfrm>
          <a:prstGeom prst="rect">
            <a:avLst/>
          </a:prstGeom>
        </p:spPr>
      </p:pic>
      <p:pic>
        <p:nvPicPr>
          <p:cNvPr id="29" name="Picture 28" descr="icons_mobile_apps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296103" y="4195137"/>
            <a:ext cx="961136" cy="1005840"/>
          </a:xfrm>
          <a:prstGeom prst="rect">
            <a:avLst/>
          </a:prstGeom>
        </p:spPr>
      </p:pic>
      <p:pic>
        <p:nvPicPr>
          <p:cNvPr id="30" name="Picture 29" descr="icons_cuttingcosts_am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98071" y="4165157"/>
            <a:ext cx="961136" cy="1005840"/>
          </a:xfrm>
          <a:prstGeom prst="rect">
            <a:avLst/>
          </a:prstGeom>
        </p:spPr>
      </p:pic>
      <p:pic>
        <p:nvPicPr>
          <p:cNvPr id="31" name="Picture 30" descr="icons_thumbsup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240075" y="2066534"/>
            <a:ext cx="961136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372680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450849"/>
            <a:ext cx="8020781" cy="869951"/>
          </a:xfrm>
        </p:spPr>
        <p:txBody>
          <a:bodyPr/>
          <a:lstStyle/>
          <a:p>
            <a:r>
              <a:rPr lang="en-US" sz="3600" dirty="0" smtClean="0">
                <a:solidFill>
                  <a:schemeClr val="bg2"/>
                </a:solidFill>
              </a:rPr>
              <a:t>BEYOND A SURVEY</a:t>
            </a:r>
            <a:br>
              <a:rPr lang="en-US" sz="3600" dirty="0" smtClean="0">
                <a:solidFill>
                  <a:schemeClr val="bg2"/>
                </a:solidFill>
              </a:rPr>
            </a:br>
            <a:r>
              <a:rPr lang="en-US" sz="2400" dirty="0" smtClean="0"/>
              <a:t>VARIED ACTITIVITIES TO INCREASE ENGAGEMENT</a:t>
            </a:r>
            <a:endParaRPr lang="en-US" dirty="0">
              <a:solidFill>
                <a:schemeClr val="bg2"/>
              </a:solidFill>
            </a:endParaRPr>
          </a:p>
        </p:txBody>
      </p:sp>
      <p:sp>
        <p:nvSpPr>
          <p:cNvPr id="21" name="Content Placeholder 2"/>
          <p:cNvSpPr>
            <a:spLocks noGrp="1"/>
          </p:cNvSpPr>
          <p:nvPr>
            <p:ph idx="1"/>
          </p:nvPr>
        </p:nvSpPr>
        <p:spPr>
          <a:xfrm>
            <a:off x="4916774" y="2173574"/>
            <a:ext cx="3537679" cy="4081176"/>
          </a:xfrm>
        </p:spPr>
        <p:txBody>
          <a:bodyPr/>
          <a:lstStyle/>
          <a:p>
            <a:pPr>
              <a:spcAft>
                <a:spcPts val="600"/>
              </a:spcAft>
            </a:pPr>
            <a:r>
              <a:rPr lang="en-AU" dirty="0"/>
              <a:t>Video and image uploads</a:t>
            </a:r>
          </a:p>
          <a:p>
            <a:pPr>
              <a:spcAft>
                <a:spcPts val="600"/>
              </a:spcAft>
            </a:pPr>
            <a:r>
              <a:rPr lang="en-AU" dirty="0" err="1" smtClean="0"/>
              <a:t>Quickpolls</a:t>
            </a:r>
            <a:endParaRPr lang="en-AU" dirty="0"/>
          </a:p>
          <a:p>
            <a:pPr>
              <a:spcAft>
                <a:spcPts val="600"/>
              </a:spcAft>
            </a:pPr>
            <a:r>
              <a:rPr lang="en-AU" dirty="0" smtClean="0"/>
              <a:t>Games </a:t>
            </a:r>
            <a:r>
              <a:rPr lang="en-AU" dirty="0"/>
              <a:t>and group activities</a:t>
            </a:r>
          </a:p>
          <a:p>
            <a:pPr>
              <a:spcAft>
                <a:spcPts val="600"/>
              </a:spcAft>
            </a:pPr>
            <a:r>
              <a:rPr lang="en-AU" dirty="0" smtClean="0"/>
              <a:t>Discussion </a:t>
            </a:r>
            <a:r>
              <a:rPr lang="en-AU" dirty="0"/>
              <a:t>boards</a:t>
            </a:r>
          </a:p>
          <a:p>
            <a:pPr>
              <a:spcAft>
                <a:spcPts val="600"/>
              </a:spcAft>
            </a:pPr>
            <a:r>
              <a:rPr lang="en-AU" dirty="0" smtClean="0"/>
              <a:t>Diaries</a:t>
            </a:r>
            <a:endParaRPr lang="en-AU" dirty="0"/>
          </a:p>
          <a:p>
            <a:pPr>
              <a:spcAft>
                <a:spcPts val="600"/>
              </a:spcAft>
            </a:pPr>
            <a:r>
              <a:rPr lang="en-AU" dirty="0" smtClean="0"/>
              <a:t>In-the-moment</a:t>
            </a:r>
            <a:endParaRPr lang="en-AU" dirty="0"/>
          </a:p>
        </p:txBody>
      </p:sp>
      <p:pic>
        <p:nvPicPr>
          <p:cNvPr id="4" name="Picture 3" descr="bar-chart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247183" y="3072984"/>
            <a:ext cx="1299717" cy="1181957"/>
          </a:xfrm>
          <a:prstGeom prst="rect">
            <a:avLst/>
          </a:prstGeom>
        </p:spPr>
      </p:pic>
      <p:pic>
        <p:nvPicPr>
          <p:cNvPr id="5" name="Picture 4" descr="video-play.png"/>
          <p:cNvPicPr>
            <a:picLocks noChangeAspect="1"/>
          </p:cNvPicPr>
          <p:nvPr/>
        </p:nvPicPr>
        <p:blipFill>
          <a:blip r:embed="rId4" cstate="print">
            <a:lum bright="10000"/>
          </a:blip>
          <a:stretch>
            <a:fillRect/>
          </a:stretch>
        </p:blipFill>
        <p:spPr>
          <a:xfrm>
            <a:off x="663185" y="4317166"/>
            <a:ext cx="2144476" cy="1678899"/>
          </a:xfrm>
          <a:prstGeom prst="rect">
            <a:avLst/>
          </a:prstGeom>
        </p:spPr>
      </p:pic>
      <p:pic>
        <p:nvPicPr>
          <p:cNvPr id="6" name="Picture 5" descr="videogame-controller.png"/>
          <p:cNvPicPr>
            <a:picLocks noChangeAspect="1"/>
          </p:cNvPicPr>
          <p:nvPr/>
        </p:nvPicPr>
        <p:blipFill>
          <a:blip r:embed="rId5" cstate="print">
            <a:lum bright="40000"/>
          </a:blip>
          <a:stretch>
            <a:fillRect/>
          </a:stretch>
        </p:blipFill>
        <p:spPr>
          <a:xfrm>
            <a:off x="918018" y="2046882"/>
            <a:ext cx="1187840" cy="914923"/>
          </a:xfrm>
          <a:prstGeom prst="rect">
            <a:avLst/>
          </a:prstGeom>
        </p:spPr>
      </p:pic>
      <p:pic>
        <p:nvPicPr>
          <p:cNvPr id="7" name="Picture 6" descr="conversation.png"/>
          <p:cNvPicPr>
            <a:picLocks noChangeAspect="1"/>
          </p:cNvPicPr>
          <p:nvPr/>
        </p:nvPicPr>
        <p:blipFill>
          <a:blip r:embed="rId6" cstate="print">
            <a:lum bright="20000"/>
          </a:blip>
          <a:stretch>
            <a:fillRect/>
          </a:stretch>
        </p:blipFill>
        <p:spPr>
          <a:xfrm>
            <a:off x="2199937" y="1677546"/>
            <a:ext cx="2057270" cy="1311682"/>
          </a:xfrm>
          <a:prstGeom prst="rect">
            <a:avLst/>
          </a:prstGeom>
        </p:spPr>
      </p:pic>
      <p:pic>
        <p:nvPicPr>
          <p:cNvPr id="8" name="Picture 7" descr="diary.png"/>
          <p:cNvPicPr>
            <a:picLocks noChangeAspect="1"/>
          </p:cNvPicPr>
          <p:nvPr/>
        </p:nvPicPr>
        <p:blipFill>
          <a:blip r:embed="rId7" cstate="print">
            <a:lum bright="20000"/>
          </a:blip>
          <a:stretch>
            <a:fillRect/>
          </a:stretch>
        </p:blipFill>
        <p:spPr>
          <a:xfrm>
            <a:off x="1853803" y="2501348"/>
            <a:ext cx="1228725" cy="1285875"/>
          </a:xfrm>
          <a:prstGeom prst="rect">
            <a:avLst/>
          </a:prstGeom>
        </p:spPr>
      </p:pic>
      <p:pic>
        <p:nvPicPr>
          <p:cNvPr id="9" name="Picture 8" descr="easel.png"/>
          <p:cNvPicPr>
            <a:picLocks noChangeAspect="1"/>
          </p:cNvPicPr>
          <p:nvPr/>
        </p:nvPicPr>
        <p:blipFill>
          <a:blip r:embed="rId8" cstate="print">
            <a:lum bright="10000"/>
          </a:blip>
          <a:stretch>
            <a:fillRect/>
          </a:stretch>
        </p:blipFill>
        <p:spPr>
          <a:xfrm>
            <a:off x="2803161" y="2983043"/>
            <a:ext cx="980841" cy="1143104"/>
          </a:xfrm>
          <a:prstGeom prst="rect">
            <a:avLst/>
          </a:prstGeom>
        </p:spPr>
      </p:pic>
      <p:pic>
        <p:nvPicPr>
          <p:cNvPr id="10" name="Picture 9" descr="mobilephone.png"/>
          <p:cNvPicPr>
            <a:picLocks noChangeAspect="1"/>
          </p:cNvPicPr>
          <p:nvPr/>
        </p:nvPicPr>
        <p:blipFill>
          <a:blip r:embed="rId9" cstate="print">
            <a:lum/>
          </a:blip>
          <a:stretch>
            <a:fillRect/>
          </a:stretch>
        </p:blipFill>
        <p:spPr>
          <a:xfrm>
            <a:off x="2916682" y="4287185"/>
            <a:ext cx="870558" cy="1573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41469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8312" y="450849"/>
            <a:ext cx="8020781" cy="869951"/>
          </a:xfrm>
        </p:spPr>
        <p:txBody>
          <a:bodyPr/>
          <a:lstStyle/>
          <a:p>
            <a:r>
              <a:rPr lang="en-US" sz="3600" dirty="0" smtClean="0">
                <a:solidFill>
                  <a:schemeClr val="bg2"/>
                </a:solidFill>
              </a:rPr>
              <a:t>ADDING VALUE</a:t>
            </a:r>
            <a:r>
              <a:rPr lang="en-US" sz="4800" dirty="0">
                <a:solidFill>
                  <a:schemeClr val="bg2"/>
                </a:solidFill>
              </a:rPr>
              <a:t/>
            </a:r>
            <a:br>
              <a:rPr lang="en-US" sz="4800" dirty="0">
                <a:solidFill>
                  <a:schemeClr val="bg2"/>
                </a:solidFill>
              </a:rPr>
            </a:br>
            <a:r>
              <a:rPr lang="en-US" sz="2400" dirty="0" smtClean="0"/>
              <a:t>WE SUPPORT YOU IN THE FOLLOWING WAYS</a:t>
            </a:r>
            <a:endParaRPr lang="en-US" sz="2400" dirty="0"/>
          </a:p>
        </p:txBody>
      </p:sp>
      <p:sp>
        <p:nvSpPr>
          <p:cNvPr id="4" name="Rectangle 3"/>
          <p:cNvSpPr/>
          <p:nvPr/>
        </p:nvSpPr>
        <p:spPr>
          <a:xfrm>
            <a:off x="1473827" y="1944465"/>
            <a:ext cx="161272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+mj-lt"/>
              </a:rPr>
              <a:t>BUILD </a:t>
            </a:r>
            <a:r>
              <a:rPr lang="en-US" dirty="0">
                <a:latin typeface="+mj-lt"/>
              </a:rPr>
              <a:t>a community </a:t>
            </a:r>
            <a:r>
              <a:rPr lang="en-US" dirty="0" smtClean="0">
                <a:latin typeface="+mj-lt"/>
              </a:rPr>
              <a:t>to meet your exclusive  needs</a:t>
            </a:r>
            <a:endParaRPr lang="en-US" dirty="0">
              <a:latin typeface="+mj-lt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73359" y="4195931"/>
            <a:ext cx="242827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+mj-lt"/>
              </a:rPr>
              <a:t>CONSULT</a:t>
            </a:r>
            <a:r>
              <a:rPr lang="en-US" dirty="0" smtClean="0">
                <a:latin typeface="+mj-lt"/>
              </a:rPr>
              <a:t> on best practice, engagement and question design</a:t>
            </a:r>
          </a:p>
        </p:txBody>
      </p:sp>
      <p:sp>
        <p:nvSpPr>
          <p:cNvPr id="7" name="Rectangle 6"/>
          <p:cNvSpPr/>
          <p:nvPr/>
        </p:nvSpPr>
        <p:spPr>
          <a:xfrm>
            <a:off x="7342010" y="1973409"/>
            <a:ext cx="170197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>
                <a:solidFill>
                  <a:schemeClr val="tx2"/>
                </a:solidFill>
                <a:latin typeface="+mj-lt"/>
              </a:rPr>
              <a:t>HOST </a:t>
            </a:r>
            <a:r>
              <a:rPr lang="en-US" dirty="0" smtClean="0">
                <a:latin typeface="+mj-lt"/>
              </a:rPr>
              <a:t>your platform </a:t>
            </a:r>
            <a:br>
              <a:rPr lang="en-US" dirty="0" smtClean="0">
                <a:latin typeface="+mj-lt"/>
              </a:rPr>
            </a:br>
            <a:r>
              <a:rPr lang="en-US" dirty="0" smtClean="0">
                <a:latin typeface="+mj-lt"/>
              </a:rPr>
              <a:t>and tailored activity</a:t>
            </a:r>
            <a:endParaRPr lang="en-US" dirty="0" smtClean="0">
              <a:solidFill>
                <a:schemeClr val="bg2"/>
              </a:solidFill>
              <a:latin typeface="+mj-lt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175977" y="1943429"/>
            <a:ext cx="172076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>
                <a:solidFill>
                  <a:schemeClr val="tx2"/>
                </a:solidFill>
                <a:latin typeface="+mj-lt"/>
              </a:rPr>
              <a:t>RECRUIT </a:t>
            </a:r>
            <a:r>
              <a:rPr lang="en-US" dirty="0" smtClean="0">
                <a:latin typeface="+mj-lt"/>
              </a:rPr>
              <a:t>from a pre-profiled panel, customer lists or target audience</a:t>
            </a:r>
            <a:endParaRPr lang="en-US" dirty="0">
              <a:latin typeface="+mj-lt"/>
            </a:endParaRPr>
          </a:p>
        </p:txBody>
      </p:sp>
      <p:cxnSp>
        <p:nvCxnSpPr>
          <p:cNvPr id="17" name="Straight Connector 16"/>
          <p:cNvCxnSpPr/>
          <p:nvPr/>
        </p:nvCxnSpPr>
        <p:spPr>
          <a:xfrm rot="5400000">
            <a:off x="720237" y="2568481"/>
            <a:ext cx="139631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rot="5400000">
            <a:off x="3218330" y="2741479"/>
            <a:ext cx="1742308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rot="5400000">
            <a:off x="6523933" y="2543122"/>
            <a:ext cx="1396313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6051269" y="4169113"/>
            <a:ext cx="16296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 smtClean="0">
                <a:solidFill>
                  <a:schemeClr val="tx2"/>
                </a:solidFill>
                <a:latin typeface="+mj-lt"/>
              </a:rPr>
              <a:t>REPORT</a:t>
            </a:r>
            <a:r>
              <a:rPr lang="en-US" dirty="0" smtClean="0">
                <a:latin typeface="+mj-lt"/>
              </a:rPr>
              <a:t> data in a timely, ready to use format</a:t>
            </a:r>
            <a:endParaRPr lang="en-US" dirty="0" smtClean="0">
              <a:solidFill>
                <a:schemeClr val="tx2"/>
              </a:solidFill>
              <a:latin typeface="+mj-lt"/>
            </a:endParaRPr>
          </a:p>
        </p:txBody>
      </p:sp>
      <p:cxnSp>
        <p:nvCxnSpPr>
          <p:cNvPr id="27" name="Straight Connector 26"/>
          <p:cNvCxnSpPr/>
          <p:nvPr/>
        </p:nvCxnSpPr>
        <p:spPr>
          <a:xfrm rot="5400000">
            <a:off x="5253927" y="4808909"/>
            <a:ext cx="1384964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rot="5400000">
            <a:off x="1311514" y="4808909"/>
            <a:ext cx="1384964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Picture 27" descr="icons_hammer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413" y="1991583"/>
            <a:ext cx="961136" cy="1005840"/>
          </a:xfrm>
          <a:prstGeom prst="rect">
            <a:avLst/>
          </a:prstGeom>
        </p:spPr>
      </p:pic>
      <p:pic>
        <p:nvPicPr>
          <p:cNvPr id="29" name="Picture 28" descr="icons_b2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84652" y="4255098"/>
            <a:ext cx="961136" cy="1005840"/>
          </a:xfrm>
          <a:prstGeom prst="rect">
            <a:avLst/>
          </a:prstGeom>
        </p:spPr>
      </p:pic>
      <p:pic>
        <p:nvPicPr>
          <p:cNvPr id="30" name="Picture 29" descr="icons_peoplevariations5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013256" y="1991584"/>
            <a:ext cx="961136" cy="1005840"/>
          </a:xfrm>
          <a:prstGeom prst="rect">
            <a:avLst/>
          </a:prstGeom>
        </p:spPr>
      </p:pic>
      <p:pic>
        <p:nvPicPr>
          <p:cNvPr id="31" name="Picture 30" descr="icons_piechart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42056" y="4225118"/>
            <a:ext cx="961136" cy="1005840"/>
          </a:xfrm>
          <a:prstGeom prst="rect">
            <a:avLst/>
          </a:prstGeom>
        </p:spPr>
      </p:pic>
      <p:pic>
        <p:nvPicPr>
          <p:cNvPr id="32" name="Picture 31" descr="icons_servers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6200" y="1976594"/>
            <a:ext cx="961136" cy="1005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86702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GMI-LSR-2011">
  <a:themeElements>
    <a:clrScheme name="Custom 1">
      <a:dk1>
        <a:srgbClr val="5F5F5F"/>
      </a:dk1>
      <a:lt1>
        <a:srgbClr val="FFFFFF"/>
      </a:lt1>
      <a:dk2>
        <a:srgbClr val="FF9900"/>
      </a:dk2>
      <a:lt2>
        <a:srgbClr val="B2B2B2"/>
      </a:lt2>
      <a:accent1>
        <a:srgbClr val="CAD7FD"/>
      </a:accent1>
      <a:accent2>
        <a:srgbClr val="FF9966"/>
      </a:accent2>
      <a:accent3>
        <a:srgbClr val="FFCC66"/>
      </a:accent3>
      <a:accent4>
        <a:srgbClr val="BBB561"/>
      </a:accent4>
      <a:accent5>
        <a:srgbClr val="C78E55"/>
      </a:accent5>
      <a:accent6>
        <a:srgbClr val="FFE2B7"/>
      </a:accent6>
      <a:hlink>
        <a:srgbClr val="FF9900"/>
      </a:hlink>
      <a:folHlink>
        <a:srgbClr val="FF9900"/>
      </a:folHlink>
    </a:clrScheme>
    <a:fontScheme name="3_Default Design">
      <a:majorFont>
        <a:latin typeface="Century Gothic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Default Design 1">
        <a:dk1>
          <a:srgbClr val="5F5F5F"/>
        </a:dk1>
        <a:lt1>
          <a:srgbClr val="FFFFFF"/>
        </a:lt1>
        <a:dk2>
          <a:srgbClr val="FF9900"/>
        </a:dk2>
        <a:lt2>
          <a:srgbClr val="B2B2B2"/>
        </a:lt2>
        <a:accent1>
          <a:srgbClr val="CAD7FD"/>
        </a:accent1>
        <a:accent2>
          <a:srgbClr val="FF9966"/>
        </a:accent2>
        <a:accent3>
          <a:srgbClr val="FFFFFF"/>
        </a:accent3>
        <a:accent4>
          <a:srgbClr val="505050"/>
        </a:accent4>
        <a:accent5>
          <a:srgbClr val="E1E8FE"/>
        </a:accent5>
        <a:accent6>
          <a:srgbClr val="E78A5C"/>
        </a:accent6>
        <a:hlink>
          <a:srgbClr val="FFCC66"/>
        </a:hlink>
        <a:folHlink>
          <a:srgbClr val="BBB5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Default Design 2">
        <a:dk1>
          <a:srgbClr val="5F5F5F"/>
        </a:dk1>
        <a:lt1>
          <a:srgbClr val="FFFFFF"/>
        </a:lt1>
        <a:dk2>
          <a:srgbClr val="FF9900"/>
        </a:dk2>
        <a:lt2>
          <a:srgbClr val="B2B2B2"/>
        </a:lt2>
        <a:accent1>
          <a:srgbClr val="CAD7FD"/>
        </a:accent1>
        <a:accent2>
          <a:srgbClr val="C78E55"/>
        </a:accent2>
        <a:accent3>
          <a:srgbClr val="FFFFFF"/>
        </a:accent3>
        <a:accent4>
          <a:srgbClr val="505050"/>
        </a:accent4>
        <a:accent5>
          <a:srgbClr val="E1E8FE"/>
        </a:accent5>
        <a:accent6>
          <a:srgbClr val="B4804C"/>
        </a:accent6>
        <a:hlink>
          <a:srgbClr val="FFCC66"/>
        </a:hlink>
        <a:folHlink>
          <a:srgbClr val="FFE2B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GMI-LSR-2011</Template>
  <TotalTime>840</TotalTime>
  <Words>348</Words>
  <Application>Microsoft Office PowerPoint</Application>
  <PresentationFormat>On-screen Show (4:3)</PresentationFormat>
  <Paragraphs>91</Paragraphs>
  <Slides>12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GMI-LSR-2011</vt:lpstr>
      <vt:lpstr>GMI COMMUNITIES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BEST OF BOTH WORLDS COMBINING QUALITATIVE AND QUANTITATIVE</vt:lpstr>
      <vt:lpstr>BEYOND A SURVEY VARIED ACTITIVITIES TO INCREASE ENGAGEMENT</vt:lpstr>
      <vt:lpstr>ADDING VALUE WE SUPPORT YOU IN THE FOLLOWING WAYS</vt:lpstr>
      <vt:lpstr>WHAT DOES IT LOOK LIKE?  (CUSTOMISE PRE-MEETING- DEMO VIDEO TO FOLLOW)</vt:lpstr>
      <vt:lpstr>WE MAKE RESEARCH EASY</vt:lpstr>
      <vt:lpstr>THANK YOU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Alissa Neibert</dc:creator>
  <cp:lastModifiedBy>Southern, Rebecca (LSSYA mkt)</cp:lastModifiedBy>
  <cp:revision>45</cp:revision>
  <dcterms:created xsi:type="dcterms:W3CDTF">2012-03-27T14:44:30Z</dcterms:created>
  <dcterms:modified xsi:type="dcterms:W3CDTF">2014-07-20T22:14:36Z</dcterms:modified>
</cp:coreProperties>
</file>